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8229600" cx="14630400"/>
  <p:notesSz cx="8229600" cy="14630400"/>
  <p:embeddedFontLst>
    <p:embeddedFont>
      <p:font typeface="Inter"/>
      <p:bold r:id="rId13"/>
      <p:boldItalic r:id="rId1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5" roundtripDataSignature="AMtx7mjmNAQMc9oLgjY4ZdUOynQwE+pH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Inter-bold.fntdata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customschemas.google.com/relationships/presentationmetadata" Target="metadata"/><Relationship Id="rId14" Type="http://schemas.openxmlformats.org/officeDocument/2006/relationships/font" Target="fonts/Inter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9" name="Google Shape;79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1" name="Google Shape;91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0" name="Google Shape;110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0" name="Google Shape;130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4" name="Google Shape;174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1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1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1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1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1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1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1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1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0.png"/><Relationship Id="rId6" Type="http://schemas.openxmlformats.org/officeDocument/2006/relationships/image" Target="../media/image12.png"/><Relationship Id="rId7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2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48" name="Google Shape;4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49" name="Google Shape;49;p1"/>
          <p:cNvSpPr/>
          <p:nvPr/>
        </p:nvSpPr>
        <p:spPr>
          <a:xfrm>
            <a:off x="793790" y="1425535"/>
            <a:ext cx="7556421" cy="293465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20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150"/>
              <a:buFont typeface="Inter"/>
              <a:buNone/>
            </a:pPr>
            <a:r>
              <a:rPr b="1" lang="en-US" sz="6150">
                <a:latin typeface="Inter"/>
                <a:ea typeface="Inter"/>
                <a:cs typeface="Inter"/>
                <a:sym typeface="Inter"/>
              </a:rPr>
              <a:t>Baswa </a:t>
            </a:r>
            <a:r>
              <a:rPr b="1" i="0" lang="en-US" sz="61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Hotel Network System </a:t>
            </a:r>
            <a:endParaRPr b="0" i="0" sz="6150" u="none" cap="none" strike="noStrike"/>
          </a:p>
        </p:txBody>
      </p:sp>
      <p:sp>
        <p:nvSpPr>
          <p:cNvPr id="50" name="Google Shape;50;p1"/>
          <p:cNvSpPr/>
          <p:nvPr/>
        </p:nvSpPr>
        <p:spPr>
          <a:xfrm>
            <a:off x="793790" y="4700349"/>
            <a:ext cx="7556421" cy="145161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This presentation outlines the design of a comprehensive hotel network system simulation, covering key technologies like VLANs, DHCP, and WLAN. We'll explore how these technologies work together to provide secure and efficient network connectivity within a hotel environment.</a:t>
            </a:r>
            <a:endParaRPr b="0" i="0" sz="1750" u="none" cap="none" strike="noStrike"/>
          </a:p>
        </p:txBody>
      </p:sp>
      <p:sp>
        <p:nvSpPr>
          <p:cNvPr id="51" name="Google Shape;51;p1"/>
          <p:cNvSpPr/>
          <p:nvPr/>
        </p:nvSpPr>
        <p:spPr>
          <a:xfrm>
            <a:off x="793790" y="6424017"/>
            <a:ext cx="362903" cy="362903"/>
          </a:xfrm>
          <a:prstGeom prst="roundRect">
            <a:avLst>
              <a:gd fmla="val 25194296" name="adj"/>
            </a:avLst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52" name="Google Shape;52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01410" y="6431637"/>
            <a:ext cx="347663" cy="347663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"/>
          <p:cNvSpPr/>
          <p:nvPr/>
        </p:nvSpPr>
        <p:spPr>
          <a:xfrm>
            <a:off x="1270040" y="6407110"/>
            <a:ext cx="2774990" cy="39683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4090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t/>
            </a:r>
            <a:endParaRPr b="0" i="0" sz="2200" u="none" cap="none" strike="noStrike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9" name="Google Shape;59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2"/>
          <p:cNvSpPr/>
          <p:nvPr/>
        </p:nvSpPr>
        <p:spPr>
          <a:xfrm>
            <a:off x="749379" y="589478"/>
            <a:ext cx="7645241" cy="13382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Inter"/>
              <a:buNone/>
            </a:pPr>
            <a:r>
              <a:rPr b="1" i="0" lang="en-US" sz="4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Overview of Network Technologies Implemented</a:t>
            </a:r>
            <a:endParaRPr b="0" i="0" sz="4200" u="none" cap="none" strike="noStrike"/>
          </a:p>
        </p:txBody>
      </p:sp>
      <p:sp>
        <p:nvSpPr>
          <p:cNvPr id="61" name="Google Shape;61;p2"/>
          <p:cNvSpPr/>
          <p:nvPr/>
        </p:nvSpPr>
        <p:spPr>
          <a:xfrm>
            <a:off x="749379" y="2489716"/>
            <a:ext cx="481727" cy="481727"/>
          </a:xfrm>
          <a:prstGeom prst="roundRect">
            <a:avLst>
              <a:gd fmla="val 18670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"/>
          <p:cNvSpPr/>
          <p:nvPr/>
        </p:nvSpPr>
        <p:spPr>
          <a:xfrm>
            <a:off x="925830" y="2569964"/>
            <a:ext cx="128826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Inter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500" u="none" cap="none" strike="noStrike"/>
          </a:p>
        </p:txBody>
      </p:sp>
      <p:sp>
        <p:nvSpPr>
          <p:cNvPr id="63" name="Google Shape;63;p2"/>
          <p:cNvSpPr/>
          <p:nvPr/>
        </p:nvSpPr>
        <p:spPr>
          <a:xfrm>
            <a:off x="1445181" y="2489716"/>
            <a:ext cx="2676644" cy="334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VLANs</a:t>
            </a:r>
            <a:endParaRPr b="0" i="0" sz="2100" u="none" cap="none" strike="noStrike"/>
          </a:p>
        </p:txBody>
      </p:sp>
      <p:sp>
        <p:nvSpPr>
          <p:cNvPr id="64" name="Google Shape;64;p2"/>
          <p:cNvSpPr/>
          <p:nvPr/>
        </p:nvSpPr>
        <p:spPr>
          <a:xfrm>
            <a:off x="1445181" y="2952750"/>
            <a:ext cx="3019782" cy="17133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VLANs segment the network into smaller, logical groups. This enhances security by isolating traffic and improving performance.</a:t>
            </a:r>
            <a:endParaRPr b="0" i="0" sz="1650" u="none" cap="none" strike="noStrike"/>
          </a:p>
        </p:txBody>
      </p:sp>
      <p:sp>
        <p:nvSpPr>
          <p:cNvPr id="65" name="Google Shape;65;p2"/>
          <p:cNvSpPr/>
          <p:nvPr/>
        </p:nvSpPr>
        <p:spPr>
          <a:xfrm>
            <a:off x="4679037" y="2489716"/>
            <a:ext cx="481727" cy="481727"/>
          </a:xfrm>
          <a:prstGeom prst="roundRect">
            <a:avLst>
              <a:gd fmla="val 18670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2"/>
          <p:cNvSpPr/>
          <p:nvPr/>
        </p:nvSpPr>
        <p:spPr>
          <a:xfrm>
            <a:off x="4823579" y="2569964"/>
            <a:ext cx="192643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Inter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500" u="none" cap="none" strike="noStrike"/>
          </a:p>
        </p:txBody>
      </p:sp>
      <p:sp>
        <p:nvSpPr>
          <p:cNvPr id="67" name="Google Shape;67;p2"/>
          <p:cNvSpPr/>
          <p:nvPr/>
        </p:nvSpPr>
        <p:spPr>
          <a:xfrm>
            <a:off x="5374838" y="2489716"/>
            <a:ext cx="2676644" cy="334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Inter-VLAN Routing</a:t>
            </a:r>
            <a:endParaRPr b="0" i="0" sz="2100" u="none" cap="none" strike="noStrike"/>
          </a:p>
        </p:txBody>
      </p:sp>
      <p:sp>
        <p:nvSpPr>
          <p:cNvPr id="68" name="Google Shape;68;p2"/>
          <p:cNvSpPr/>
          <p:nvPr/>
        </p:nvSpPr>
        <p:spPr>
          <a:xfrm>
            <a:off x="5374838" y="2952750"/>
            <a:ext cx="3019782" cy="205597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Inter-VLAN routing allows communication between different VLANs. This is essential for guest access to the internet and other services.</a:t>
            </a:r>
            <a:endParaRPr b="0" i="0" sz="1650" u="none" cap="none" strike="noStrike"/>
          </a:p>
        </p:txBody>
      </p:sp>
      <p:sp>
        <p:nvSpPr>
          <p:cNvPr id="69" name="Google Shape;69;p2"/>
          <p:cNvSpPr/>
          <p:nvPr/>
        </p:nvSpPr>
        <p:spPr>
          <a:xfrm>
            <a:off x="749379" y="5463659"/>
            <a:ext cx="481727" cy="481727"/>
          </a:xfrm>
          <a:prstGeom prst="roundRect">
            <a:avLst>
              <a:gd fmla="val 18670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2"/>
          <p:cNvSpPr/>
          <p:nvPr/>
        </p:nvSpPr>
        <p:spPr>
          <a:xfrm>
            <a:off x="891302" y="5543907"/>
            <a:ext cx="197763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Inter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500" u="none" cap="none" strike="noStrike"/>
          </a:p>
        </p:txBody>
      </p:sp>
      <p:sp>
        <p:nvSpPr>
          <p:cNvPr id="71" name="Google Shape;71;p2"/>
          <p:cNvSpPr/>
          <p:nvPr/>
        </p:nvSpPr>
        <p:spPr>
          <a:xfrm>
            <a:off x="1445181" y="5463659"/>
            <a:ext cx="2676644" cy="334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DHCP</a:t>
            </a:r>
            <a:endParaRPr b="0" i="0" sz="2100" u="none" cap="none" strike="noStrike"/>
          </a:p>
        </p:txBody>
      </p:sp>
      <p:sp>
        <p:nvSpPr>
          <p:cNvPr id="72" name="Google Shape;72;p2"/>
          <p:cNvSpPr/>
          <p:nvPr/>
        </p:nvSpPr>
        <p:spPr>
          <a:xfrm>
            <a:off x="1445181" y="5926693"/>
            <a:ext cx="3019782" cy="17133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DHCP automatically assigns IP addresses to devices. This streamlines network management and simplifies device configuration.</a:t>
            </a:r>
            <a:endParaRPr b="0" i="0" sz="1650" u="none" cap="none" strike="noStrike"/>
          </a:p>
        </p:txBody>
      </p:sp>
      <p:sp>
        <p:nvSpPr>
          <p:cNvPr id="73" name="Google Shape;73;p2"/>
          <p:cNvSpPr/>
          <p:nvPr/>
        </p:nvSpPr>
        <p:spPr>
          <a:xfrm>
            <a:off x="4679037" y="5463659"/>
            <a:ext cx="481727" cy="481727"/>
          </a:xfrm>
          <a:prstGeom prst="roundRect">
            <a:avLst>
              <a:gd fmla="val 18670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2"/>
          <p:cNvSpPr/>
          <p:nvPr/>
        </p:nvSpPr>
        <p:spPr>
          <a:xfrm>
            <a:off x="4816078" y="5543907"/>
            <a:ext cx="207526" cy="32123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500"/>
              <a:buFont typeface="Inter"/>
              <a:buNone/>
            </a:pPr>
            <a:r>
              <a:rPr b="1" i="0" lang="en-US" sz="2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b="0" i="0" sz="2500" u="none" cap="none" strike="noStrike"/>
          </a:p>
        </p:txBody>
      </p:sp>
      <p:sp>
        <p:nvSpPr>
          <p:cNvPr id="75" name="Google Shape;75;p2"/>
          <p:cNvSpPr/>
          <p:nvPr/>
        </p:nvSpPr>
        <p:spPr>
          <a:xfrm>
            <a:off x="5374838" y="5463659"/>
            <a:ext cx="2676644" cy="33456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809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100"/>
              <a:buFont typeface="Inter"/>
              <a:buNone/>
            </a:pPr>
            <a:r>
              <a:rPr b="1" i="0" lang="en-US" sz="21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Port Security</a:t>
            </a:r>
            <a:endParaRPr b="0" i="0" sz="2100" u="none" cap="none" strike="noStrike"/>
          </a:p>
        </p:txBody>
      </p:sp>
      <p:sp>
        <p:nvSpPr>
          <p:cNvPr id="76" name="Google Shape;76;p2"/>
          <p:cNvSpPr/>
          <p:nvPr/>
        </p:nvSpPr>
        <p:spPr>
          <a:xfrm>
            <a:off x="5374838" y="5926693"/>
            <a:ext cx="3019782" cy="17133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606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Port security limits access to network ports, enhancing security by preventing unauthorized device connection.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"/>
          <p:cNvSpPr/>
          <p:nvPr/>
        </p:nvSpPr>
        <p:spPr>
          <a:xfrm>
            <a:off x="793790" y="1995607"/>
            <a:ext cx="1154834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VLAN Configuration and Inter-VLAN Routing</a:t>
            </a:r>
            <a:endParaRPr b="0" i="0" sz="4450" u="none" cap="none" strike="noStrike"/>
          </a:p>
        </p:txBody>
      </p:sp>
      <p:sp>
        <p:nvSpPr>
          <p:cNvPr id="83" name="Google Shape;83;p3"/>
          <p:cNvSpPr/>
          <p:nvPr/>
        </p:nvSpPr>
        <p:spPr>
          <a:xfrm>
            <a:off x="793790" y="327136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VLAN Configuration</a:t>
            </a:r>
            <a:endParaRPr b="0" i="0" sz="2200" u="none" cap="none" strike="noStrike"/>
          </a:p>
        </p:txBody>
      </p:sp>
      <p:sp>
        <p:nvSpPr>
          <p:cNvPr id="84" name="Google Shape;84;p3"/>
          <p:cNvSpPr/>
          <p:nvPr/>
        </p:nvSpPr>
        <p:spPr>
          <a:xfrm>
            <a:off x="793790" y="3852505"/>
            <a:ext cx="3978116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VLANs are configured on switches to logically separate network traffic. This enables the creation of distinct broadcast domains, enhancing security and network performance.</a:t>
            </a:r>
            <a:endParaRPr b="0" i="0" sz="1750" u="none" cap="none" strike="noStrike"/>
          </a:p>
        </p:txBody>
      </p:sp>
      <p:sp>
        <p:nvSpPr>
          <p:cNvPr id="85" name="Google Shape;85;p3"/>
          <p:cNvSpPr/>
          <p:nvPr/>
        </p:nvSpPr>
        <p:spPr>
          <a:xfrm>
            <a:off x="5332928" y="327136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Inter-VLAN Routing</a:t>
            </a:r>
            <a:endParaRPr b="0" i="0" sz="2200" u="none" cap="none" strike="noStrike"/>
          </a:p>
        </p:txBody>
      </p:sp>
      <p:sp>
        <p:nvSpPr>
          <p:cNvPr id="86" name="Google Shape;86;p3"/>
          <p:cNvSpPr/>
          <p:nvPr/>
        </p:nvSpPr>
        <p:spPr>
          <a:xfrm>
            <a:off x="5332928" y="3852505"/>
            <a:ext cx="3978116" cy="217741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Inter-VLAN routing uses a router to connect different VLANs. This allows devices on separate VLANs to communicate, enabling essential services like guest access and administrative communication.</a:t>
            </a:r>
            <a:endParaRPr b="0" i="0" sz="1750" u="none" cap="none" strike="noStrike"/>
          </a:p>
        </p:txBody>
      </p:sp>
      <p:sp>
        <p:nvSpPr>
          <p:cNvPr id="87" name="Google Shape;87;p3"/>
          <p:cNvSpPr/>
          <p:nvPr/>
        </p:nvSpPr>
        <p:spPr>
          <a:xfrm>
            <a:off x="9872067" y="3271361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Router on a Stick</a:t>
            </a:r>
            <a:endParaRPr b="0" i="0" sz="2200" u="none" cap="none" strike="noStrike"/>
          </a:p>
        </p:txBody>
      </p:sp>
      <p:sp>
        <p:nvSpPr>
          <p:cNvPr id="88" name="Google Shape;88;p3"/>
          <p:cNvSpPr/>
          <p:nvPr/>
        </p:nvSpPr>
        <p:spPr>
          <a:xfrm>
            <a:off x="9872067" y="3852505"/>
            <a:ext cx="3978116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"Router on a Stick" configuration uses sub-interfaces on the router to handle traffic between VLANs. This is a cost-effective and flexible solution for routing traffic between VLANs.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94" name="Google Shape;9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4"/>
          <p:cNvSpPr/>
          <p:nvPr/>
        </p:nvSpPr>
        <p:spPr>
          <a:xfrm>
            <a:off x="6122789" y="500896"/>
            <a:ext cx="7871222" cy="11363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50"/>
              <a:buFont typeface="Inter"/>
              <a:buNone/>
            </a:pPr>
            <a:r>
              <a:rPr b="1" i="0" lang="en-US" sz="35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DHCP Server Setup and Configuration</a:t>
            </a:r>
            <a:endParaRPr b="0" i="0" sz="3550" u="none" cap="none" strike="noStrike"/>
          </a:p>
        </p:txBody>
      </p:sp>
      <p:pic>
        <p:nvPicPr>
          <p:cNvPr descr="preencoded.png" id="96" name="Google Shape;96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22789" y="1909882"/>
            <a:ext cx="909161" cy="1454706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4"/>
          <p:cNvSpPr/>
          <p:nvPr/>
        </p:nvSpPr>
        <p:spPr>
          <a:xfrm>
            <a:off x="7304603" y="2091690"/>
            <a:ext cx="2562225" cy="2840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DHCP Server Installation</a:t>
            </a:r>
            <a:endParaRPr b="0" i="0" sz="1750" u="none" cap="none" strike="noStrike"/>
          </a:p>
        </p:txBody>
      </p:sp>
      <p:sp>
        <p:nvSpPr>
          <p:cNvPr id="98" name="Google Shape;98;p4"/>
          <p:cNvSpPr/>
          <p:nvPr/>
        </p:nvSpPr>
        <p:spPr>
          <a:xfrm>
            <a:off x="7304603" y="2484834"/>
            <a:ext cx="6689408" cy="581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 DHCP server is installed on a dedicated server, which acts as a central authority for IP address allocation.</a:t>
            </a:r>
            <a:endParaRPr b="0" i="0" sz="1400" u="none" cap="none" strike="noStrike"/>
          </a:p>
        </p:txBody>
      </p:sp>
      <p:pic>
        <p:nvPicPr>
          <p:cNvPr descr="preencoded.png" id="99" name="Google Shape;99;p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22789" y="3364587"/>
            <a:ext cx="909161" cy="145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4"/>
          <p:cNvSpPr/>
          <p:nvPr/>
        </p:nvSpPr>
        <p:spPr>
          <a:xfrm>
            <a:off x="7304603" y="3546396"/>
            <a:ext cx="2827734" cy="2840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DHCP Scope Configuration</a:t>
            </a:r>
            <a:endParaRPr b="0" i="0" sz="175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7304603" y="3939540"/>
            <a:ext cx="6689408" cy="581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DHCP scopes define the range of IP addresses available for allocation to devices within the network.</a:t>
            </a:r>
            <a:endParaRPr b="0" i="0" sz="1400" u="none" cap="none" strike="noStrike"/>
          </a:p>
        </p:txBody>
      </p:sp>
      <p:pic>
        <p:nvPicPr>
          <p:cNvPr descr="preencoded.png" id="102" name="Google Shape;102;p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22789" y="4819293"/>
            <a:ext cx="909161" cy="145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4"/>
          <p:cNvSpPr/>
          <p:nvPr/>
        </p:nvSpPr>
        <p:spPr>
          <a:xfrm>
            <a:off x="7304603" y="5001101"/>
            <a:ext cx="2272903" cy="2840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DHCP Lease Time</a:t>
            </a:r>
            <a:endParaRPr b="0" i="0" sz="1750" u="none" cap="none" strike="noStrike"/>
          </a:p>
        </p:txBody>
      </p:sp>
      <p:sp>
        <p:nvSpPr>
          <p:cNvPr id="104" name="Google Shape;104;p4"/>
          <p:cNvSpPr/>
          <p:nvPr/>
        </p:nvSpPr>
        <p:spPr>
          <a:xfrm>
            <a:off x="7304603" y="5394246"/>
            <a:ext cx="6689408" cy="581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The lease time determines how long a device retains an assigned IP address before requesting a renewal.</a:t>
            </a:r>
            <a:endParaRPr b="0" i="0" sz="1400" u="none" cap="none" strike="noStrike"/>
          </a:p>
        </p:txBody>
      </p:sp>
      <p:pic>
        <p:nvPicPr>
          <p:cNvPr descr="preencoded.png" id="105" name="Google Shape;105;p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22789" y="6273998"/>
            <a:ext cx="909161" cy="1454706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4"/>
          <p:cNvSpPr/>
          <p:nvPr/>
        </p:nvSpPr>
        <p:spPr>
          <a:xfrm>
            <a:off x="7304603" y="6455807"/>
            <a:ext cx="2272903" cy="2840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DHCP Reservation</a:t>
            </a:r>
            <a:endParaRPr b="0" i="0" sz="1750" u="none" cap="none" strike="noStrike"/>
          </a:p>
        </p:txBody>
      </p:sp>
      <p:sp>
        <p:nvSpPr>
          <p:cNvPr id="107" name="Google Shape;107;p4"/>
          <p:cNvSpPr/>
          <p:nvPr/>
        </p:nvSpPr>
        <p:spPr>
          <a:xfrm>
            <a:off x="7304603" y="6848951"/>
            <a:ext cx="6689408" cy="5817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714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400"/>
              <a:buFont typeface="Inter"/>
              <a:buNone/>
            </a:pPr>
            <a:r>
              <a:rPr b="0" i="0" lang="en-US" sz="14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DHCP reservations ensure that specific devices receive the same IP address every time they connect to the network.</a:t>
            </a:r>
            <a:endParaRPr b="0" i="0" sz="1400" u="none" cap="none" strike="noStrike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13" name="Google Shape;11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5"/>
          <p:cNvSpPr/>
          <p:nvPr/>
        </p:nvSpPr>
        <p:spPr>
          <a:xfrm>
            <a:off x="6221730" y="1237655"/>
            <a:ext cx="7179588" cy="6566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0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100"/>
              <a:buFont typeface="Inter"/>
              <a:buNone/>
            </a:pPr>
            <a:r>
              <a:rPr b="1" i="0" lang="en-US" sz="41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Port-Security Implementation</a:t>
            </a:r>
            <a:endParaRPr b="0" i="0" sz="4100" u="none" cap="none" strike="noStrike"/>
          </a:p>
        </p:txBody>
      </p:sp>
      <p:sp>
        <p:nvSpPr>
          <p:cNvPr id="115" name="Google Shape;115;p5"/>
          <p:cNvSpPr/>
          <p:nvPr/>
        </p:nvSpPr>
        <p:spPr>
          <a:xfrm>
            <a:off x="6221730" y="2209324"/>
            <a:ext cx="7673340" cy="4782503"/>
          </a:xfrm>
          <a:prstGeom prst="roundRect">
            <a:avLst>
              <a:gd fmla="val 1845" name="adj"/>
            </a:avLst>
          </a:prstGeom>
          <a:noFill/>
          <a:ln cap="flat" cmpd="sng" w="9525">
            <a:solidFill>
              <a:srgbClr val="000000">
                <a:alpha val="7843"/>
              </a:srgbClr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5"/>
          <p:cNvSpPr/>
          <p:nvPr/>
        </p:nvSpPr>
        <p:spPr>
          <a:xfrm>
            <a:off x="6229350" y="2216944"/>
            <a:ext cx="7658100" cy="603409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5"/>
          <p:cNvSpPr/>
          <p:nvPr/>
        </p:nvSpPr>
        <p:spPr>
          <a:xfrm>
            <a:off x="6439376" y="2350532"/>
            <a:ext cx="3405187" cy="336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Port Security</a:t>
            </a:r>
            <a:endParaRPr b="0" i="0" sz="1650" u="none" cap="none" strike="noStrike"/>
          </a:p>
        </p:txBody>
      </p:sp>
      <p:sp>
        <p:nvSpPr>
          <p:cNvPr id="118" name="Google Shape;118;p5"/>
          <p:cNvSpPr/>
          <p:nvPr/>
        </p:nvSpPr>
        <p:spPr>
          <a:xfrm>
            <a:off x="10272236" y="2350532"/>
            <a:ext cx="3405187" cy="336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Description</a:t>
            </a:r>
            <a:endParaRPr b="0" i="0" sz="1650" u="none" cap="none" strike="noStrike"/>
          </a:p>
        </p:txBody>
      </p:sp>
      <p:sp>
        <p:nvSpPr>
          <p:cNvPr id="119" name="Google Shape;119;p5"/>
          <p:cNvSpPr/>
          <p:nvPr/>
        </p:nvSpPr>
        <p:spPr>
          <a:xfrm>
            <a:off x="6229350" y="2820353"/>
            <a:ext cx="7658100" cy="1275874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5"/>
          <p:cNvSpPr/>
          <p:nvPr/>
        </p:nvSpPr>
        <p:spPr>
          <a:xfrm>
            <a:off x="6439376" y="2953941"/>
            <a:ext cx="3405187" cy="336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Static MAC Address Binding</a:t>
            </a:r>
            <a:endParaRPr b="0" i="0" sz="1650" u="none" cap="none" strike="noStrike"/>
          </a:p>
        </p:txBody>
      </p:sp>
      <p:sp>
        <p:nvSpPr>
          <p:cNvPr id="121" name="Google Shape;121;p5"/>
          <p:cNvSpPr/>
          <p:nvPr/>
        </p:nvSpPr>
        <p:spPr>
          <a:xfrm>
            <a:off x="10272236" y="2953941"/>
            <a:ext cx="3405187" cy="1008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Associates a specific MAC address with a port, preventing other devices from accessing that port.</a:t>
            </a:r>
            <a:endParaRPr b="0" i="0" sz="1650" u="none" cap="none" strike="noStrike"/>
          </a:p>
        </p:txBody>
      </p:sp>
      <p:sp>
        <p:nvSpPr>
          <p:cNvPr id="122" name="Google Shape;122;p5"/>
          <p:cNvSpPr/>
          <p:nvPr/>
        </p:nvSpPr>
        <p:spPr>
          <a:xfrm>
            <a:off x="6229350" y="4096226"/>
            <a:ext cx="7658100" cy="1275874"/>
          </a:xfrm>
          <a:prstGeom prst="rect">
            <a:avLst/>
          </a:prstGeom>
          <a:solidFill>
            <a:srgbClr val="FFFFFF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5"/>
          <p:cNvSpPr/>
          <p:nvPr/>
        </p:nvSpPr>
        <p:spPr>
          <a:xfrm>
            <a:off x="6439376" y="4229814"/>
            <a:ext cx="3405187" cy="336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MAC Address Limit</a:t>
            </a:r>
            <a:endParaRPr b="0" i="0" sz="1650" u="none" cap="none" strike="noStrike"/>
          </a:p>
        </p:txBody>
      </p:sp>
      <p:sp>
        <p:nvSpPr>
          <p:cNvPr id="124" name="Google Shape;124;p5"/>
          <p:cNvSpPr/>
          <p:nvPr/>
        </p:nvSpPr>
        <p:spPr>
          <a:xfrm>
            <a:off x="10272236" y="4229814"/>
            <a:ext cx="3405187" cy="100869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Allows a limited number of MAC addresses to be learned on a port, preventing unauthorized access.</a:t>
            </a:r>
            <a:endParaRPr b="0" i="0" sz="1650" u="none" cap="none" strike="noStrike"/>
          </a:p>
        </p:txBody>
      </p:sp>
      <p:sp>
        <p:nvSpPr>
          <p:cNvPr id="125" name="Google Shape;125;p5"/>
          <p:cNvSpPr/>
          <p:nvPr/>
        </p:nvSpPr>
        <p:spPr>
          <a:xfrm>
            <a:off x="6229350" y="5372100"/>
            <a:ext cx="7658100" cy="1612106"/>
          </a:xfrm>
          <a:prstGeom prst="rect">
            <a:avLst/>
          </a:prstGeom>
          <a:solidFill>
            <a:srgbClr val="000000">
              <a:alpha val="3921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5"/>
          <p:cNvSpPr/>
          <p:nvPr/>
        </p:nvSpPr>
        <p:spPr>
          <a:xfrm>
            <a:off x="6439376" y="5505688"/>
            <a:ext cx="3405187" cy="3362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Violation Action</a:t>
            </a:r>
            <a:endParaRPr b="0" i="0" sz="1650" u="none" cap="none" strike="noStrike"/>
          </a:p>
        </p:txBody>
      </p:sp>
      <p:sp>
        <p:nvSpPr>
          <p:cNvPr id="127" name="Google Shape;127;p5"/>
          <p:cNvSpPr/>
          <p:nvPr/>
        </p:nvSpPr>
        <p:spPr>
          <a:xfrm>
            <a:off x="10272236" y="5505688"/>
            <a:ext cx="3405187" cy="13449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7575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650"/>
              <a:buFont typeface="Inter"/>
              <a:buNone/>
            </a:pPr>
            <a:r>
              <a:rPr b="0" i="0" lang="en-US" sz="16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Defines what happens when a port-security violation occurs, such as shutting down the port or logging the event.</a:t>
            </a:r>
            <a:endParaRPr b="0" i="0" sz="1650" u="none" cap="none" strike="noStrike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33" name="Google Shape;133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6"/>
          <p:cNvSpPr/>
          <p:nvPr/>
        </p:nvSpPr>
        <p:spPr>
          <a:xfrm>
            <a:off x="6160651" y="530900"/>
            <a:ext cx="7314962" cy="6019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33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50"/>
              <a:buFont typeface="Inter"/>
              <a:buNone/>
            </a:pPr>
            <a:r>
              <a:rPr b="1" i="0" lang="en-US" sz="37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Secure Shell (SSH) Configuration</a:t>
            </a:r>
            <a:endParaRPr b="0" i="0" sz="3750" u="none" cap="none" strike="noStrike"/>
          </a:p>
        </p:txBody>
      </p:sp>
      <p:pic>
        <p:nvPicPr>
          <p:cNvPr descr="preencoded.png" id="135" name="Google Shape;135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160651" y="1421844"/>
            <a:ext cx="481608" cy="481608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6"/>
          <p:cNvSpPr/>
          <p:nvPr/>
        </p:nvSpPr>
        <p:spPr>
          <a:xfrm>
            <a:off x="6160651" y="2096095"/>
            <a:ext cx="2408277" cy="300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Secure Connection</a:t>
            </a:r>
            <a:endParaRPr b="0" i="0" sz="1850" u="none" cap="none" strike="noStrike"/>
          </a:p>
        </p:txBody>
      </p:sp>
      <p:sp>
        <p:nvSpPr>
          <p:cNvPr id="137" name="Google Shape;137;p6"/>
          <p:cNvSpPr/>
          <p:nvPr/>
        </p:nvSpPr>
        <p:spPr>
          <a:xfrm>
            <a:off x="6160651" y="2512576"/>
            <a:ext cx="7795498" cy="6162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SSH encrypts all communication between the client and server, protecting sensitive information from eavesdropping.</a:t>
            </a:r>
            <a:endParaRPr b="0" i="0" sz="1500" u="none" cap="none" strike="noStrike"/>
          </a:p>
        </p:txBody>
      </p:sp>
      <p:pic>
        <p:nvPicPr>
          <p:cNvPr descr="preencoded.png" id="138" name="Google Shape;138;p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160651" y="3706773"/>
            <a:ext cx="481608" cy="481608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6"/>
          <p:cNvSpPr/>
          <p:nvPr/>
        </p:nvSpPr>
        <p:spPr>
          <a:xfrm>
            <a:off x="6160651" y="4381024"/>
            <a:ext cx="2408277" cy="300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Authentication</a:t>
            </a:r>
            <a:endParaRPr b="0" i="0" sz="1850" u="none" cap="none" strike="noStrike"/>
          </a:p>
        </p:txBody>
      </p:sp>
      <p:sp>
        <p:nvSpPr>
          <p:cNvPr id="140" name="Google Shape;140;p6"/>
          <p:cNvSpPr/>
          <p:nvPr/>
        </p:nvSpPr>
        <p:spPr>
          <a:xfrm>
            <a:off x="6160651" y="4797504"/>
            <a:ext cx="7795498" cy="6162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SSH supports both password-based and key-based authentication, providing secure access for authorized users.</a:t>
            </a:r>
            <a:endParaRPr b="0" i="0" sz="1500" u="none" cap="none" strike="noStrike"/>
          </a:p>
        </p:txBody>
      </p:sp>
      <p:pic>
        <p:nvPicPr>
          <p:cNvPr descr="preencoded.png" id="141" name="Google Shape;141;p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160651" y="5991701"/>
            <a:ext cx="481608" cy="481608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6"/>
          <p:cNvSpPr/>
          <p:nvPr/>
        </p:nvSpPr>
        <p:spPr>
          <a:xfrm>
            <a:off x="6160651" y="6665952"/>
            <a:ext cx="2408277" cy="30099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702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850"/>
              <a:buFont typeface="Inter"/>
              <a:buNone/>
            </a:pPr>
            <a:r>
              <a:rPr b="1" i="0" lang="en-US" sz="18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Configuration</a:t>
            </a:r>
            <a:endParaRPr b="0" i="0" sz="1850" u="none" cap="none" strike="noStrike"/>
          </a:p>
        </p:txBody>
      </p:sp>
      <p:sp>
        <p:nvSpPr>
          <p:cNvPr id="143" name="Google Shape;143;p6"/>
          <p:cNvSpPr/>
          <p:nvPr/>
        </p:nvSpPr>
        <p:spPr>
          <a:xfrm>
            <a:off x="6160651" y="7082433"/>
            <a:ext cx="7795498" cy="6162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500"/>
              <a:buFont typeface="Inter"/>
              <a:buNone/>
            </a:pPr>
            <a:r>
              <a:rPr b="0" i="0" lang="en-US" sz="15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SSH configurations involve specifying ports, encryption algorithms, and access control lists for secure remote access.</a:t>
            </a:r>
            <a:endParaRPr b="0" i="0" sz="1500" u="none" cap="none" strike="noStrike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49" name="Google Shape;149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7"/>
          <p:cNvSpPr/>
          <p:nvPr/>
        </p:nvSpPr>
        <p:spPr>
          <a:xfrm>
            <a:off x="612219" y="599242"/>
            <a:ext cx="7919561" cy="10932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Font typeface="Inter"/>
              <a:buNone/>
            </a:pPr>
            <a:r>
              <a:rPr b="1" i="0" lang="en-US" sz="340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Wireless LAN (WLAN) Design and Access Point Setup</a:t>
            </a:r>
            <a:endParaRPr b="0" i="0" sz="3400" u="none" cap="none" strike="noStrike"/>
          </a:p>
        </p:txBody>
      </p:sp>
      <p:sp>
        <p:nvSpPr>
          <p:cNvPr id="151" name="Google Shape;151;p7"/>
          <p:cNvSpPr/>
          <p:nvPr/>
        </p:nvSpPr>
        <p:spPr>
          <a:xfrm>
            <a:off x="863203" y="1954887"/>
            <a:ext cx="22860" cy="5675352"/>
          </a:xfrm>
          <a:prstGeom prst="roundRect">
            <a:avLst>
              <a:gd fmla="val 321430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7"/>
          <p:cNvSpPr/>
          <p:nvPr/>
        </p:nvSpPr>
        <p:spPr>
          <a:xfrm>
            <a:off x="1048583" y="2337078"/>
            <a:ext cx="612219" cy="22860"/>
          </a:xfrm>
          <a:prstGeom prst="roundRect">
            <a:avLst>
              <a:gd fmla="val 321430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7"/>
          <p:cNvSpPr/>
          <p:nvPr/>
        </p:nvSpPr>
        <p:spPr>
          <a:xfrm>
            <a:off x="677823" y="2151698"/>
            <a:ext cx="393621" cy="393621"/>
          </a:xfrm>
          <a:prstGeom prst="roundRect">
            <a:avLst>
              <a:gd fmla="val 18667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7"/>
          <p:cNvSpPr/>
          <p:nvPr/>
        </p:nvSpPr>
        <p:spPr>
          <a:xfrm>
            <a:off x="822008" y="2217301"/>
            <a:ext cx="105251" cy="2624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Inter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1</a:t>
            </a:r>
            <a:endParaRPr b="0" i="0" sz="2050" u="none" cap="none" strike="noStrike"/>
          </a:p>
        </p:txBody>
      </p:sp>
      <p:sp>
        <p:nvSpPr>
          <p:cNvPr id="155" name="Google Shape;155;p7"/>
          <p:cNvSpPr/>
          <p:nvPr/>
        </p:nvSpPr>
        <p:spPr>
          <a:xfrm>
            <a:off x="1836777" y="2129790"/>
            <a:ext cx="2186821" cy="2733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Inter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WLAN Design</a:t>
            </a:r>
            <a:endParaRPr b="0" i="0" sz="1700" u="none" cap="none" strike="noStrike"/>
          </a:p>
        </p:txBody>
      </p:sp>
      <p:sp>
        <p:nvSpPr>
          <p:cNvPr id="156" name="Google Shape;156;p7"/>
          <p:cNvSpPr/>
          <p:nvPr/>
        </p:nvSpPr>
        <p:spPr>
          <a:xfrm>
            <a:off x="1836777" y="2508052"/>
            <a:ext cx="6695003" cy="559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WLAN design considers factors like coverage area, network capacity, security requirements, and guest access needs.</a:t>
            </a:r>
            <a:endParaRPr b="0" i="0" sz="1350" u="none" cap="none" strike="noStrike"/>
          </a:p>
        </p:txBody>
      </p:sp>
      <p:sp>
        <p:nvSpPr>
          <p:cNvPr id="157" name="Google Shape;157;p7"/>
          <p:cNvSpPr/>
          <p:nvPr/>
        </p:nvSpPr>
        <p:spPr>
          <a:xfrm>
            <a:off x="1048583" y="3799642"/>
            <a:ext cx="612219" cy="22860"/>
          </a:xfrm>
          <a:prstGeom prst="roundRect">
            <a:avLst>
              <a:gd fmla="val 321430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7"/>
          <p:cNvSpPr/>
          <p:nvPr/>
        </p:nvSpPr>
        <p:spPr>
          <a:xfrm>
            <a:off x="677823" y="3614261"/>
            <a:ext cx="393621" cy="393621"/>
          </a:xfrm>
          <a:prstGeom prst="roundRect">
            <a:avLst>
              <a:gd fmla="val 18667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7"/>
          <p:cNvSpPr/>
          <p:nvPr/>
        </p:nvSpPr>
        <p:spPr>
          <a:xfrm>
            <a:off x="795933" y="3679865"/>
            <a:ext cx="157401" cy="2624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Inter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2</a:t>
            </a:r>
            <a:endParaRPr b="0" i="0" sz="2050" u="none" cap="none" strike="noStrike"/>
          </a:p>
        </p:txBody>
      </p:sp>
      <p:sp>
        <p:nvSpPr>
          <p:cNvPr id="160" name="Google Shape;160;p7"/>
          <p:cNvSpPr/>
          <p:nvPr/>
        </p:nvSpPr>
        <p:spPr>
          <a:xfrm>
            <a:off x="1836777" y="3592354"/>
            <a:ext cx="2431494" cy="2733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Inter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Access Point Placement</a:t>
            </a:r>
            <a:endParaRPr b="0" i="0" sz="1700" u="none" cap="none" strike="noStrike"/>
          </a:p>
        </p:txBody>
      </p:sp>
      <p:sp>
        <p:nvSpPr>
          <p:cNvPr id="161" name="Google Shape;161;p7"/>
          <p:cNvSpPr/>
          <p:nvPr/>
        </p:nvSpPr>
        <p:spPr>
          <a:xfrm>
            <a:off x="1836777" y="3970615"/>
            <a:ext cx="6695003" cy="559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Access points are strategically placed to provide optimal wireless coverage throughout the hotel, ensuring seamless connectivity.</a:t>
            </a:r>
            <a:endParaRPr b="0" i="0" sz="1350" u="none" cap="none" strike="noStrike"/>
          </a:p>
        </p:txBody>
      </p:sp>
      <p:sp>
        <p:nvSpPr>
          <p:cNvPr id="162" name="Google Shape;162;p7"/>
          <p:cNvSpPr/>
          <p:nvPr/>
        </p:nvSpPr>
        <p:spPr>
          <a:xfrm>
            <a:off x="1048583" y="5262205"/>
            <a:ext cx="612219" cy="22860"/>
          </a:xfrm>
          <a:prstGeom prst="roundRect">
            <a:avLst>
              <a:gd fmla="val 321430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7"/>
          <p:cNvSpPr/>
          <p:nvPr/>
        </p:nvSpPr>
        <p:spPr>
          <a:xfrm>
            <a:off x="677823" y="5076825"/>
            <a:ext cx="393621" cy="393621"/>
          </a:xfrm>
          <a:prstGeom prst="roundRect">
            <a:avLst>
              <a:gd fmla="val 18667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7"/>
          <p:cNvSpPr/>
          <p:nvPr/>
        </p:nvSpPr>
        <p:spPr>
          <a:xfrm>
            <a:off x="793909" y="5142428"/>
            <a:ext cx="161449" cy="2624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Inter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3</a:t>
            </a:r>
            <a:endParaRPr b="0" i="0" sz="2050" u="none" cap="none" strike="noStrike"/>
          </a:p>
        </p:txBody>
      </p:sp>
      <p:sp>
        <p:nvSpPr>
          <p:cNvPr id="165" name="Google Shape;165;p7"/>
          <p:cNvSpPr/>
          <p:nvPr/>
        </p:nvSpPr>
        <p:spPr>
          <a:xfrm>
            <a:off x="1836777" y="5054918"/>
            <a:ext cx="2186821" cy="2733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Inter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Wireless Security</a:t>
            </a:r>
            <a:endParaRPr b="0" i="0" sz="1700" u="none" cap="none" strike="noStrike"/>
          </a:p>
        </p:txBody>
      </p:sp>
      <p:sp>
        <p:nvSpPr>
          <p:cNvPr id="166" name="Google Shape;166;p7"/>
          <p:cNvSpPr/>
          <p:nvPr/>
        </p:nvSpPr>
        <p:spPr>
          <a:xfrm>
            <a:off x="1836777" y="5433179"/>
            <a:ext cx="6695003" cy="559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Security protocols like WPA2/3 are implemented to protect wireless network traffic and prevent unauthorized access.</a:t>
            </a:r>
            <a:endParaRPr b="0" i="0" sz="1350" u="none" cap="none" strike="noStrike"/>
          </a:p>
        </p:txBody>
      </p:sp>
      <p:sp>
        <p:nvSpPr>
          <p:cNvPr id="167" name="Google Shape;167;p7"/>
          <p:cNvSpPr/>
          <p:nvPr/>
        </p:nvSpPr>
        <p:spPr>
          <a:xfrm>
            <a:off x="1048583" y="6724769"/>
            <a:ext cx="612219" cy="22860"/>
          </a:xfrm>
          <a:prstGeom prst="roundRect">
            <a:avLst>
              <a:gd fmla="val 321430" name="adj"/>
            </a:avLst>
          </a:prstGeom>
          <a:solidFill>
            <a:srgbClr val="C0C1D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"/>
          <p:cNvSpPr/>
          <p:nvPr/>
        </p:nvSpPr>
        <p:spPr>
          <a:xfrm>
            <a:off x="677823" y="6539389"/>
            <a:ext cx="393621" cy="393621"/>
          </a:xfrm>
          <a:prstGeom prst="roundRect">
            <a:avLst>
              <a:gd fmla="val 18667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7"/>
          <p:cNvSpPr/>
          <p:nvPr/>
        </p:nvSpPr>
        <p:spPr>
          <a:xfrm>
            <a:off x="789861" y="6604992"/>
            <a:ext cx="169545" cy="26241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050"/>
              <a:buFont typeface="Inter"/>
              <a:buNone/>
            </a:pPr>
            <a:r>
              <a:rPr b="1" i="0" lang="en-US" sz="20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4</a:t>
            </a:r>
            <a:endParaRPr b="0" i="0" sz="2050" u="none" cap="none" strike="noStrike"/>
          </a:p>
        </p:txBody>
      </p:sp>
      <p:sp>
        <p:nvSpPr>
          <p:cNvPr id="170" name="Google Shape;170;p7"/>
          <p:cNvSpPr/>
          <p:nvPr/>
        </p:nvSpPr>
        <p:spPr>
          <a:xfrm>
            <a:off x="1836777" y="6517481"/>
            <a:ext cx="2186821" cy="27336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47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00"/>
              <a:buFont typeface="Inter"/>
              <a:buNone/>
            </a:pPr>
            <a:r>
              <a:rPr b="1" i="0" lang="en-US" sz="17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Guest Authentication</a:t>
            </a:r>
            <a:endParaRPr b="0" i="0" sz="1700" u="none" cap="none" strike="noStrike"/>
          </a:p>
        </p:txBody>
      </p:sp>
      <p:sp>
        <p:nvSpPr>
          <p:cNvPr id="171" name="Google Shape;171;p7"/>
          <p:cNvSpPr/>
          <p:nvPr/>
        </p:nvSpPr>
        <p:spPr>
          <a:xfrm>
            <a:off x="1836777" y="6895743"/>
            <a:ext cx="6695003" cy="5595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962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350"/>
              <a:buFont typeface="Inter"/>
              <a:buNone/>
            </a:pPr>
            <a:r>
              <a:rPr b="0" i="0" lang="en-US" sz="13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Guests can access the network using various methods like password-based authentication, captive portals, or hotel guest accounts.</a:t>
            </a:r>
            <a:endParaRPr b="0" i="0" sz="13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177" name="Google Shape;17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8" name="Google Shape;178;p8"/>
          <p:cNvSpPr/>
          <p:nvPr/>
        </p:nvSpPr>
        <p:spPr>
          <a:xfrm>
            <a:off x="6280190" y="715923"/>
            <a:ext cx="7556421" cy="14175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50"/>
              <a:buFont typeface="Inter"/>
              <a:buNone/>
            </a:pPr>
            <a:r>
              <a:rPr b="1" i="0" lang="en-US" sz="4450" u="none" cap="none" strike="noStrike">
                <a:solidFill>
                  <a:srgbClr val="000000"/>
                </a:solidFill>
                <a:latin typeface="Inter"/>
                <a:ea typeface="Inter"/>
                <a:cs typeface="Inter"/>
                <a:sym typeface="Inter"/>
              </a:rPr>
              <a:t>Host Configurations and Troubleshooting</a:t>
            </a:r>
            <a:endParaRPr b="0" i="0" sz="4450" u="none" cap="none" strike="noStrike"/>
          </a:p>
        </p:txBody>
      </p:sp>
      <p:sp>
        <p:nvSpPr>
          <p:cNvPr id="179" name="Google Shape;179;p8"/>
          <p:cNvSpPr/>
          <p:nvPr/>
        </p:nvSpPr>
        <p:spPr>
          <a:xfrm>
            <a:off x="6280190" y="2473643"/>
            <a:ext cx="3664863" cy="3128129"/>
          </a:xfrm>
          <a:prstGeom prst="roundRect">
            <a:avLst>
              <a:gd fmla="val 3046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8"/>
          <p:cNvSpPr/>
          <p:nvPr/>
        </p:nvSpPr>
        <p:spPr>
          <a:xfrm>
            <a:off x="6514624" y="2708077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Device Configuration</a:t>
            </a:r>
            <a:endParaRPr b="0" i="0" sz="2200" u="none" cap="none" strike="noStrike"/>
          </a:p>
        </p:txBody>
      </p:sp>
      <p:sp>
        <p:nvSpPr>
          <p:cNvPr id="181" name="Google Shape;181;p8"/>
          <p:cNvSpPr/>
          <p:nvPr/>
        </p:nvSpPr>
        <p:spPr>
          <a:xfrm>
            <a:off x="6514624" y="3198495"/>
            <a:ext cx="319599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Devices like laptops, smartphones, and tablets are configured to connect to the hotel network and access available services.</a:t>
            </a:r>
            <a:endParaRPr b="0" i="0" sz="1750" u="none" cap="none" strike="noStrike"/>
          </a:p>
        </p:txBody>
      </p:sp>
      <p:sp>
        <p:nvSpPr>
          <p:cNvPr id="182" name="Google Shape;182;p8"/>
          <p:cNvSpPr/>
          <p:nvPr/>
        </p:nvSpPr>
        <p:spPr>
          <a:xfrm>
            <a:off x="10171867" y="2473643"/>
            <a:ext cx="3664863" cy="3128129"/>
          </a:xfrm>
          <a:prstGeom prst="roundRect">
            <a:avLst>
              <a:gd fmla="val 3046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8"/>
          <p:cNvSpPr/>
          <p:nvPr/>
        </p:nvSpPr>
        <p:spPr>
          <a:xfrm>
            <a:off x="10406301" y="2708077"/>
            <a:ext cx="3195995" cy="7086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Network Troubleshooting</a:t>
            </a:r>
            <a:endParaRPr b="0" i="0" sz="2200" u="none" cap="none" strike="noStrike"/>
          </a:p>
        </p:txBody>
      </p:sp>
      <p:sp>
        <p:nvSpPr>
          <p:cNvPr id="184" name="Google Shape;184;p8"/>
          <p:cNvSpPr/>
          <p:nvPr/>
        </p:nvSpPr>
        <p:spPr>
          <a:xfrm>
            <a:off x="10406301" y="3552825"/>
            <a:ext cx="3195995" cy="18145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Troubleshooting involves identifying and resolving network connectivity issues that guests or staff may experience.</a:t>
            </a:r>
            <a:endParaRPr b="0" i="0" sz="1750" u="none" cap="none" strike="noStrike"/>
          </a:p>
        </p:txBody>
      </p:sp>
      <p:sp>
        <p:nvSpPr>
          <p:cNvPr id="185" name="Google Shape;185;p8"/>
          <p:cNvSpPr/>
          <p:nvPr/>
        </p:nvSpPr>
        <p:spPr>
          <a:xfrm>
            <a:off x="6280190" y="5828586"/>
            <a:ext cx="7556421" cy="1685092"/>
          </a:xfrm>
          <a:prstGeom prst="roundRect">
            <a:avLst>
              <a:gd fmla="val 5654" name="adj"/>
            </a:avLst>
          </a:prstGeom>
          <a:solidFill>
            <a:srgbClr val="DADBF1"/>
          </a:solidFill>
          <a:ln cap="flat" cmpd="sng" w="9525">
            <a:solidFill>
              <a:srgbClr val="C0C1D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8"/>
          <p:cNvSpPr/>
          <p:nvPr/>
        </p:nvSpPr>
        <p:spPr>
          <a:xfrm>
            <a:off x="6514624" y="6063020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2200"/>
              <a:buFont typeface="Inter"/>
              <a:buNone/>
            </a:pPr>
            <a:r>
              <a:rPr b="1" i="0" lang="en-US" sz="220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Network Monitoring</a:t>
            </a:r>
            <a:endParaRPr b="0" i="0" sz="2200" u="none" cap="none" strike="noStrike"/>
          </a:p>
        </p:txBody>
      </p:sp>
      <p:sp>
        <p:nvSpPr>
          <p:cNvPr id="187" name="Google Shape;187;p8"/>
          <p:cNvSpPr/>
          <p:nvPr/>
        </p:nvSpPr>
        <p:spPr>
          <a:xfrm>
            <a:off x="6514624" y="6553438"/>
            <a:ext cx="7087553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272525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272525"/>
                </a:solidFill>
                <a:latin typeface="Inter"/>
                <a:ea typeface="Inter"/>
                <a:cs typeface="Inter"/>
                <a:sym typeface="Inter"/>
              </a:rPr>
              <a:t>Monitoring tools are used to track network performance, identify potential issues, and proactively address any problems.</a:t>
            </a:r>
            <a:endParaRPr b="0" i="0" sz="17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2024-11-15T03:59:36Z</dcterms:created>
  <dc:creator>PptxGenJS</dc:creator>
</cp:coreProperties>
</file>